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603" r:id="rId3"/>
    <p:sldId id="717" r:id="rId4"/>
    <p:sldId id="760" r:id="rId5"/>
    <p:sldId id="758" r:id="rId6"/>
    <p:sldId id="719" r:id="rId7"/>
    <p:sldId id="604" r:id="rId8"/>
    <p:sldId id="605" r:id="rId9"/>
    <p:sldId id="750" r:id="rId10"/>
    <p:sldId id="751" r:id="rId11"/>
    <p:sldId id="752" r:id="rId12"/>
    <p:sldId id="753" r:id="rId13"/>
    <p:sldId id="754" r:id="rId14"/>
    <p:sldId id="755" r:id="rId15"/>
    <p:sldId id="725" r:id="rId16"/>
    <p:sldId id="610" r:id="rId17"/>
    <p:sldId id="762" r:id="rId18"/>
    <p:sldId id="761" r:id="rId19"/>
    <p:sldId id="611" r:id="rId20"/>
    <p:sldId id="613" r:id="rId21"/>
    <p:sldId id="614" r:id="rId22"/>
    <p:sldId id="615" r:id="rId23"/>
    <p:sldId id="726" r:id="rId24"/>
    <p:sldId id="730" r:id="rId25"/>
    <p:sldId id="618" r:id="rId26"/>
    <p:sldId id="619" r:id="rId27"/>
    <p:sldId id="620" r:id="rId28"/>
    <p:sldId id="621" r:id="rId29"/>
    <p:sldId id="622" r:id="rId30"/>
    <p:sldId id="623" r:id="rId31"/>
    <p:sldId id="624" r:id="rId32"/>
    <p:sldId id="625" r:id="rId33"/>
    <p:sldId id="629" r:id="rId34"/>
    <p:sldId id="631" r:id="rId35"/>
    <p:sldId id="632" r:id="rId36"/>
    <p:sldId id="633" r:id="rId37"/>
    <p:sldId id="634" r:id="rId38"/>
    <p:sldId id="635" r:id="rId39"/>
    <p:sldId id="636" r:id="rId40"/>
    <p:sldId id="637" r:id="rId41"/>
    <p:sldId id="638" r:id="rId42"/>
    <p:sldId id="639" r:id="rId43"/>
    <p:sldId id="642" r:id="rId44"/>
    <p:sldId id="644" r:id="rId45"/>
    <p:sldId id="645" r:id="rId46"/>
    <p:sldId id="646" r:id="rId47"/>
    <p:sldId id="647" r:id="rId48"/>
    <p:sldId id="649" r:id="rId49"/>
    <p:sldId id="651" r:id="rId50"/>
    <p:sldId id="733" r:id="rId51"/>
    <p:sldId id="734" r:id="rId52"/>
    <p:sldId id="735" r:id="rId53"/>
    <p:sldId id="738" r:id="rId54"/>
    <p:sldId id="739" r:id="rId55"/>
    <p:sldId id="741" r:id="rId56"/>
    <p:sldId id="759" r:id="rId57"/>
    <p:sldId id="369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5DE"/>
    <a:srgbClr val="769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1798" autoAdjust="0"/>
    <p:restoredTop sz="94602" autoAdjust="0"/>
  </p:normalViewPr>
  <p:slideViewPr>
    <p:cSldViewPr>
      <p:cViewPr varScale="1">
        <p:scale>
          <a:sx n="62" d="100"/>
          <a:sy n="62" d="100"/>
        </p:scale>
        <p:origin x="-105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E4B44-F97C-44CA-9098-B4C7191D8FD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42847-51CD-467F-8727-A9564C3D7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7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0E9D-A9C0-49F4-8D4A-C5BED37B0339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14B1E-CD9E-483B-8A16-3EB86FAE19FD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29A21-0DC2-4575-9C9D-232943647174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68B0F-817D-4A3D-BD11-214892DB7DE5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43000"/>
            <a:ext cx="8229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D793-4312-452F-997E-4CAA8391887B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61CF-6F69-444E-8600-F194191BB53C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D285-6BED-4C2D-8FA9-4FA0018B6042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A8225-5F05-44E8-92B0-99BDA1829AFC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343F-FE3A-407B-AAA7-09CCB9190DDF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E60E5-D088-4EF4-A78D-7E8DD46B8B44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4754-A068-4DFF-9DB6-D0D069A08E97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DB8E8-9627-4717-82DA-95EEDA8F5F0D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</a:t>
            </a:r>
            <a:r>
              <a:rPr lang="en-US" dirty="0"/>
              <a:t>to Data Science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886200"/>
            <a:ext cx="7315200" cy="1752600"/>
          </a:xfrm>
        </p:spPr>
        <p:txBody>
          <a:bodyPr/>
          <a:lstStyle/>
          <a:p>
            <a:r>
              <a:rPr lang="en-US" dirty="0" smtClean="0"/>
              <a:t>WMASDS04</a:t>
            </a:r>
            <a:endParaRPr lang="en-US" dirty="0"/>
          </a:p>
          <a:p>
            <a:r>
              <a:rPr lang="en-US" dirty="0" smtClean="0"/>
              <a:t>Week 06: Regression Analysis with Python</a:t>
            </a:r>
          </a:p>
        </p:txBody>
      </p:sp>
    </p:spTree>
    <p:extLst>
      <p:ext uri="{BB962C8B-B14F-4D97-AF65-F5344CB8AC3E}">
        <p14:creationId xmlns:p14="http://schemas.microsoft.com/office/powerpoint/2010/main" val="217148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1854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non-linear relationship between variables in violation of the linearity assumption. 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94184"/>
            <a:ext cx="7937419" cy="52160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B0DB-8CC7-4AAB-ABDB-A56B9D9CEB18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9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2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Heteroscedastic relationship between variables in violation of the homoscedasticity assumption. </a:t>
            </a: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285" y="232705"/>
            <a:ext cx="7578315" cy="49806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5835-93AD-4401-ADEB-1846BDF2FD80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42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342900" lvl="0" indent="-2311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autocorrelation plot showing a dependency among predictor variables in violation of the independence assumption 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371" y="191578"/>
            <a:ext cx="7824429" cy="51424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8E31-54A4-4778-BCAC-BD30F6CC733E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25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Q-Q Plot of residuals illustrating an approximately-normal distribution in accordance with the normality assumption. 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452" y="381000"/>
            <a:ext cx="7201097" cy="47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96AA-49C5-4094-B967-9703C233A23E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342900" lvl="0" indent="-2311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A correlation matrix showing several strong linear relationships among predictor variables in violation of the assumption of no Multicollinearity</a:t>
            </a:r>
            <a:r>
              <a:rPr lang="en-US"/>
              <a:t> 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015" y="1498624"/>
            <a:ext cx="5883970" cy="38671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A154-DD32-47E7-AF39-FFEA59E11E3A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 smtClean="0"/>
              <a:t>Simple </a:t>
            </a:r>
            <a:r>
              <a:rPr lang="en-US" i="1" dirty="0"/>
              <a:t>linear regression </a:t>
            </a:r>
            <a:r>
              <a:rPr lang="en-US" dirty="0"/>
              <a:t>describes the relationship between </a:t>
            </a:r>
            <a:r>
              <a:rPr lang="en-US" dirty="0" smtClean="0"/>
              <a:t>a dependent </a:t>
            </a:r>
            <a:r>
              <a:rPr lang="en-US" dirty="0"/>
              <a:t>variable and </a:t>
            </a:r>
            <a:r>
              <a:rPr lang="en-US" dirty="0" smtClean="0"/>
              <a:t>an independent variable with a linear model of y on x:</a:t>
            </a:r>
            <a:endParaRPr lang="en-US" dirty="0"/>
          </a:p>
          <a:p>
            <a:pPr marL="0" indent="0" algn="ctr">
              <a:buNone/>
            </a:pPr>
            <a:r>
              <a:rPr lang="en-US" b="1" i="1" dirty="0"/>
              <a:t>y</a:t>
            </a:r>
            <a:r>
              <a:rPr lang="en-US" b="1" dirty="0"/>
              <a:t> </a:t>
            </a:r>
            <a:r>
              <a:rPr lang="en-US" dirty="0"/>
              <a:t>= </a:t>
            </a:r>
            <a:r>
              <a:rPr lang="en-US" i="1" dirty="0"/>
              <a:t>a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n-US" i="1" dirty="0" smtClean="0"/>
              <a:t>a</a:t>
            </a:r>
            <a:r>
              <a:rPr lang="en-US" baseline="-25000" dirty="0" smtClean="0"/>
              <a:t>1</a:t>
            </a:r>
            <a:r>
              <a:rPr lang="en-US" b="1" i="1" dirty="0" smtClean="0"/>
              <a:t>x</a:t>
            </a:r>
            <a:r>
              <a:rPr lang="en-US" b="1" dirty="0" smtClean="0"/>
              <a:t> + e</a:t>
            </a:r>
            <a:r>
              <a:rPr lang="en-US" i="1" dirty="0" smtClean="0"/>
              <a:t>, </a:t>
            </a:r>
            <a:endParaRPr lang="en-US" i="1" dirty="0"/>
          </a:p>
          <a:p>
            <a:pPr marL="0" indent="0">
              <a:buNone/>
            </a:pPr>
            <a:r>
              <a:rPr lang="en-US" dirty="0" smtClean="0"/>
              <a:t>      where </a:t>
            </a:r>
            <a:r>
              <a:rPr lang="en-US" dirty="0"/>
              <a:t>the parameter </a:t>
            </a:r>
            <a:r>
              <a:rPr lang="en-US" i="1" dirty="0"/>
              <a:t>a</a:t>
            </a:r>
            <a:r>
              <a:rPr lang="en-US" baseline="-25000" dirty="0"/>
              <a:t>0</a:t>
            </a:r>
            <a:r>
              <a:rPr lang="en-US" dirty="0"/>
              <a:t> is called the </a:t>
            </a:r>
            <a:r>
              <a:rPr lang="en-US" i="1" dirty="0"/>
              <a:t>intercept </a:t>
            </a:r>
            <a:r>
              <a:rPr lang="en-US" dirty="0"/>
              <a:t>or the </a:t>
            </a:r>
            <a:r>
              <a:rPr lang="en-US" i="1" dirty="0"/>
              <a:t>constant </a:t>
            </a:r>
            <a:r>
              <a:rPr lang="en-US" i="1" dirty="0" smtClean="0"/>
              <a:t>term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  a</a:t>
            </a:r>
            <a:r>
              <a:rPr lang="en-US" i="1" baseline="-25000" dirty="0" smtClean="0"/>
              <a:t>1</a:t>
            </a:r>
            <a:r>
              <a:rPr lang="en-US" dirty="0" smtClean="0"/>
              <a:t> is known as the regression coefficient.</a:t>
            </a:r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can only establish that change in </a:t>
            </a:r>
            <a:r>
              <a:rPr lang="en-US" dirty="0" smtClean="0"/>
              <a:t>the value </a:t>
            </a:r>
            <a:r>
              <a:rPr lang="en-US" dirty="0"/>
              <a:t>of the outcome variable (</a:t>
            </a:r>
            <a:r>
              <a:rPr lang="en-US" i="1" dirty="0"/>
              <a:t>Y</a:t>
            </a:r>
            <a:r>
              <a:rPr lang="en-US" dirty="0"/>
              <a:t>) is associated with change in the value of feature </a:t>
            </a:r>
            <a:r>
              <a:rPr lang="en-US" i="1" dirty="0"/>
              <a:t>X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 regression technique </a:t>
            </a:r>
            <a:r>
              <a:rPr lang="en-US" dirty="0"/>
              <a:t>cannot be used for establishing causal relationship between two variables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68B0F-817D-4A3D-BD11-214892DB7DE5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D92F-089B-44A5-A8F0-C1D95A9CD29A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6" t="21550" r="17675" b="17829"/>
          <a:stretch/>
        </p:blipFill>
        <p:spPr bwMode="auto">
          <a:xfrm>
            <a:off x="533400" y="1477926"/>
            <a:ext cx="8197702" cy="41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61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4732-DBCF-46D2-AC45-30A812F95892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762000"/>
            <a:ext cx="56388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09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smtClean="0"/>
              <a:t> </a:t>
            </a:r>
            <a:r>
              <a:rPr lang="en-US" dirty="0"/>
              <a:t>Assumptions of Linear Regression</a:t>
            </a:r>
            <a:endParaRPr dirty="0"/>
          </a:p>
          <a:p>
            <a:pPr marL="742950" lvl="1" indent="-285750" algn="l" rtl="0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dirty="0"/>
              <a:t> Linearity</a:t>
            </a:r>
            <a:endParaRPr dirty="0"/>
          </a:p>
          <a:p>
            <a:pPr marL="742950" lvl="1" indent="-285750" algn="l" rtl="0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dirty="0"/>
              <a:t>Homoscedasticity (constant variance)</a:t>
            </a:r>
            <a:endParaRPr dirty="0"/>
          </a:p>
          <a:p>
            <a:pPr marL="742950" lvl="1" indent="-285750" algn="l" rtl="0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dirty="0"/>
              <a:t>Independence</a:t>
            </a:r>
            <a:endParaRPr dirty="0"/>
          </a:p>
          <a:p>
            <a:pPr marL="742950" lvl="1" indent="-285750" algn="l" rtl="0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dirty="0"/>
              <a:t>Normality</a:t>
            </a:r>
            <a:endParaRPr dirty="0"/>
          </a:p>
          <a:p>
            <a:pPr marL="742950" lvl="1" indent="-285750" algn="l" rtl="0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dirty="0" err="1" smtClean="0"/>
              <a:t>Multicollinearity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32EE-3B3B-4CA4-86D8-596335A852FB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Fitted 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0760-7A6E-4033-93FE-B81CC4F5B359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3" t="23101" r="16541" b="11317"/>
          <a:stretch/>
        </p:blipFill>
        <p:spPr bwMode="auto">
          <a:xfrm>
            <a:off x="381000" y="1584251"/>
            <a:ext cx="8282764" cy="449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72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r>
              <a:rPr lang="en-US" dirty="0" smtClean="0"/>
              <a:t>Linear </a:t>
            </a:r>
            <a:r>
              <a:rPr lang="en-US" dirty="0"/>
              <a:t>Regression, </a:t>
            </a:r>
            <a:endParaRPr lang="en-US" dirty="0" smtClean="0"/>
          </a:p>
          <a:p>
            <a:pPr lvl="1"/>
            <a:r>
              <a:rPr lang="en-US" dirty="0" smtClean="0"/>
              <a:t>Simple Linear Regression Model</a:t>
            </a:r>
          </a:p>
          <a:p>
            <a:pPr lvl="1"/>
            <a:r>
              <a:rPr lang="en-US" dirty="0" smtClean="0"/>
              <a:t>Multiple Linear Regression Model</a:t>
            </a:r>
          </a:p>
          <a:p>
            <a:r>
              <a:rPr lang="en-US" dirty="0" smtClean="0"/>
              <a:t>Nonlinear Regression</a:t>
            </a:r>
          </a:p>
          <a:p>
            <a:pPr lvl="1"/>
            <a:r>
              <a:rPr lang="en-US" dirty="0" smtClean="0"/>
              <a:t>Polynomial Regression</a:t>
            </a:r>
          </a:p>
          <a:p>
            <a:r>
              <a:rPr lang="en-US" dirty="0" smtClean="0"/>
              <a:t>Sparse Model</a:t>
            </a:r>
            <a:endParaRPr lang="en-US" dirty="0"/>
          </a:p>
          <a:p>
            <a:pPr lvl="1"/>
            <a:r>
              <a:rPr lang="en-US" dirty="0" smtClean="0"/>
              <a:t>Least Absolute Shrinkage and Selection Operator (LASSO Regression)</a:t>
            </a:r>
          </a:p>
          <a:p>
            <a:r>
              <a:rPr lang="en-US" dirty="0" smtClean="0"/>
              <a:t>Logistic Regression.</a:t>
            </a:r>
          </a:p>
          <a:p>
            <a:r>
              <a:rPr lang="en-US" dirty="0" smtClean="0"/>
              <a:t>Python tools for regression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77D1-6BE7-4516-A12C-C69532B263D0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0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Least Square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24B2-B94D-424E-98CC-45EF99CADE85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7" t="14263" r="25000" b="19845"/>
          <a:stretch/>
        </p:blipFill>
        <p:spPr bwMode="auto">
          <a:xfrm>
            <a:off x="533400" y="1396778"/>
            <a:ext cx="8229600" cy="509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4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Coefficients of SLR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6CC-1DD6-42C5-8343-E7A76715CECD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7" t="13333" r="21686" b="22481"/>
          <a:stretch/>
        </p:blipFill>
        <p:spPr bwMode="auto">
          <a:xfrm>
            <a:off x="533400" y="1524000"/>
            <a:ext cx="7783033" cy="4401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82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OLS to SLR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D66-9489-4E20-B4C0-CE78582C65B8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11628" r="9390" b="13023"/>
          <a:stretch/>
        </p:blipFill>
        <p:spPr bwMode="auto">
          <a:xfrm>
            <a:off x="255180" y="1295400"/>
            <a:ext cx="8888820" cy="516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1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Practical </a:t>
            </a:r>
            <a:r>
              <a:rPr lang="en-US" sz="3200" dirty="0" smtClean="0"/>
              <a:t>Case: </a:t>
            </a:r>
            <a:r>
              <a:rPr lang="en-US" sz="3200" dirty="0"/>
              <a:t>Sea Ice Data and Climate </a:t>
            </a:r>
            <a:r>
              <a:rPr lang="en-US" sz="3200" dirty="0" smtClean="0"/>
              <a:t>Change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Research </a:t>
            </a:r>
            <a:r>
              <a:rPr lang="en-US" dirty="0"/>
              <a:t>question: Is the climate really changing?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want to show the effect of the climate change by determining </a:t>
            </a:r>
            <a:r>
              <a:rPr lang="en-US" dirty="0" smtClean="0"/>
              <a:t>whether the </a:t>
            </a:r>
            <a:r>
              <a:rPr lang="en-US" i="1" dirty="0"/>
              <a:t>sea ice area </a:t>
            </a:r>
            <a:r>
              <a:rPr lang="en-US" dirty="0"/>
              <a:t>(or </a:t>
            </a:r>
            <a:r>
              <a:rPr lang="en-US" i="1" dirty="0"/>
              <a:t>extent</a:t>
            </a:r>
            <a:r>
              <a:rPr lang="en-US" dirty="0"/>
              <a:t>) has decreased over the years. </a:t>
            </a:r>
            <a:endParaRPr lang="en-US" dirty="0" smtClean="0"/>
          </a:p>
          <a:p>
            <a:pPr lvl="1"/>
            <a:r>
              <a:rPr lang="en-US" dirty="0" smtClean="0"/>
              <a:t>Sea </a:t>
            </a:r>
            <a:r>
              <a:rPr lang="en-US" dirty="0"/>
              <a:t>ice area refers to </a:t>
            </a:r>
            <a:r>
              <a:rPr lang="en-US" dirty="0" smtClean="0"/>
              <a:t>the total </a:t>
            </a:r>
            <a:r>
              <a:rPr lang="en-US" dirty="0"/>
              <a:t>area covered by ice, whereas sea ice extent is the area of ocean with at </a:t>
            </a:r>
            <a:r>
              <a:rPr lang="en-US" dirty="0" smtClean="0"/>
              <a:t>least 15</a:t>
            </a:r>
            <a:r>
              <a:rPr lang="en-US" dirty="0"/>
              <a:t>% sea ice. Reliable measurement of sea ice edges began with the satellite era </a:t>
            </a:r>
            <a:r>
              <a:rPr lang="en-US" dirty="0" smtClean="0"/>
              <a:t>in the </a:t>
            </a:r>
            <a:r>
              <a:rPr lang="en-US" dirty="0"/>
              <a:t>late 1970s. Before then, sea ice area and extent were monitored less precisely </a:t>
            </a:r>
            <a:r>
              <a:rPr lang="en-US" dirty="0" smtClean="0"/>
              <a:t>by a </a:t>
            </a:r>
            <a:r>
              <a:rPr lang="en-US" dirty="0"/>
              <a:t>combination of ships, buoys, and aircraft.</a:t>
            </a:r>
          </a:p>
          <a:p>
            <a:r>
              <a:rPr lang="en-US" dirty="0" smtClean="0"/>
              <a:t>In </a:t>
            </a:r>
            <a:r>
              <a:rPr lang="en-US" dirty="0"/>
              <a:t>order to check whether there is an anomaly in the evolution of sea ice </a:t>
            </a:r>
            <a:r>
              <a:rPr lang="en-US" dirty="0" smtClean="0"/>
              <a:t>extent over </a:t>
            </a:r>
            <a:r>
              <a:rPr lang="en-US" dirty="0"/>
              <a:t>recent years, we want to build a simple linear regression model and analyze </a:t>
            </a:r>
            <a:r>
              <a:rPr lang="en-US" dirty="0" smtClean="0"/>
              <a:t>the fitting</a:t>
            </a:r>
            <a:r>
              <a:rPr lang="en-US" dirty="0"/>
              <a:t>; but before we need to perform several processing steps.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68B0F-817D-4A3D-BD11-214892DB7DE5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4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68B0F-817D-4A3D-BD11-214892DB7DE5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3" t="27442" r="26831" b="23410"/>
          <a:stretch/>
        </p:blipFill>
        <p:spPr bwMode="auto">
          <a:xfrm>
            <a:off x="457200" y="1676400"/>
            <a:ext cx="8296413" cy="451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32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Types of Regression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regression </a:t>
            </a:r>
            <a:r>
              <a:rPr lang="en-US" dirty="0" smtClean="0"/>
              <a:t>describes the </a:t>
            </a:r>
            <a:r>
              <a:rPr lang="en-US" dirty="0"/>
              <a:t>relationship between the variable and the response with a straight line. </a:t>
            </a:r>
            <a:r>
              <a:rPr lang="en-US" b="1" dirty="0"/>
              <a:t>y </a:t>
            </a:r>
            <a:r>
              <a:rPr lang="en-US" dirty="0"/>
              <a:t>= </a:t>
            </a:r>
            <a:r>
              <a:rPr lang="en-US" i="1" dirty="0"/>
              <a:t>a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n-US" i="1" dirty="0"/>
              <a:t>a</a:t>
            </a:r>
            <a:r>
              <a:rPr lang="en-US" baseline="-25000" dirty="0"/>
              <a:t>1</a:t>
            </a:r>
            <a:r>
              <a:rPr lang="en-US" b="1" dirty="0"/>
              <a:t>x</a:t>
            </a:r>
            <a:endParaRPr lang="en-US" dirty="0" smtClean="0"/>
          </a:p>
          <a:p>
            <a:r>
              <a:rPr lang="en-US" dirty="0" smtClean="0"/>
              <a:t>In the case </a:t>
            </a:r>
            <a:r>
              <a:rPr lang="en-US" dirty="0"/>
              <a:t>of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  <a:r>
              <a:rPr lang="en-US" dirty="0"/>
              <a:t>, we extend this idea by fitting a </a:t>
            </a:r>
            <a:r>
              <a:rPr lang="en-US" i="1" dirty="0" smtClean="0"/>
              <a:t>d</a:t>
            </a:r>
            <a:r>
              <a:rPr lang="en-US" dirty="0" smtClean="0"/>
              <a:t>-dimensional </a:t>
            </a:r>
            <a:r>
              <a:rPr lang="en-US" dirty="0" err="1" smtClean="0"/>
              <a:t>hyperplane</a:t>
            </a:r>
            <a:r>
              <a:rPr lang="en-US" dirty="0" smtClean="0"/>
              <a:t> </a:t>
            </a:r>
            <a:r>
              <a:rPr lang="en-US" dirty="0"/>
              <a:t>to our </a:t>
            </a:r>
            <a:r>
              <a:rPr lang="en-US" i="1" dirty="0"/>
              <a:t>d</a:t>
            </a:r>
            <a:r>
              <a:rPr lang="en-US" dirty="0"/>
              <a:t> </a:t>
            </a:r>
            <a:r>
              <a:rPr lang="en-US" dirty="0" smtClean="0"/>
              <a:t>variables.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y = </a:t>
            </a:r>
            <a:r>
              <a:rPr lang="en-US" i="1" dirty="0"/>
              <a:t>a</a:t>
            </a:r>
            <a:r>
              <a:rPr lang="en-US" baseline="-25000" dirty="0"/>
              <a:t>0 </a:t>
            </a:r>
            <a:r>
              <a:rPr lang="en-US" baseline="-25000" dirty="0" smtClean="0"/>
              <a:t> </a:t>
            </a:r>
            <a:r>
              <a:rPr lang="en-US" dirty="0" smtClean="0"/>
              <a:t>+ </a:t>
            </a:r>
            <a:r>
              <a:rPr lang="en-US" i="1" dirty="0" smtClean="0"/>
              <a:t>a</a:t>
            </a:r>
            <a:r>
              <a:rPr lang="en-US" baseline="-25000" dirty="0" smtClean="0"/>
              <a:t>1</a:t>
            </a:r>
            <a:r>
              <a:rPr lang="en-US" i="1" dirty="0" smtClean="0"/>
              <a:t>x</a:t>
            </a:r>
            <a:r>
              <a:rPr lang="en-US" baseline="-25000" dirty="0" smtClean="0"/>
              <a:t>1 </a:t>
            </a:r>
            <a:r>
              <a:rPr lang="en-US" dirty="0" smtClean="0"/>
              <a:t>+ · </a:t>
            </a:r>
            <a:r>
              <a:rPr lang="en-US" dirty="0"/>
              <a:t>· </a:t>
            </a:r>
            <a:r>
              <a:rPr lang="en-US" dirty="0" smtClean="0"/>
              <a:t>· +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d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d</a:t>
            </a:r>
            <a:r>
              <a:rPr lang="en-US" i="1" dirty="0" smtClean="0"/>
              <a:t> </a:t>
            </a:r>
            <a:endParaRPr lang="en-US" dirty="0"/>
          </a:p>
          <a:p>
            <a:r>
              <a:rPr lang="en-US" dirty="0" smtClean="0"/>
              <a:t>When the response </a:t>
            </a:r>
            <a:r>
              <a:rPr lang="en-US" dirty="0"/>
              <a:t>depends on the variables in nonlinear ways, this model </a:t>
            </a:r>
            <a:r>
              <a:rPr lang="en-US" dirty="0" smtClean="0"/>
              <a:t>then consider </a:t>
            </a:r>
            <a:r>
              <a:rPr lang="en-US" dirty="0"/>
              <a:t>nonlinear transformations </a:t>
            </a:r>
            <a:r>
              <a:rPr lang="en-US" dirty="0" smtClean="0"/>
              <a:t>φ(·) of </a:t>
            </a:r>
            <a:r>
              <a:rPr lang="en-US" dirty="0"/>
              <a:t>the variables:</a:t>
            </a:r>
          </a:p>
          <a:p>
            <a:pPr marL="0" indent="0">
              <a:buNone/>
            </a:pPr>
            <a:r>
              <a:rPr lang="en-US" i="1" dirty="0" smtClean="0"/>
              <a:t>	y</a:t>
            </a:r>
            <a:r>
              <a:rPr lang="en-US" dirty="0" smtClean="0"/>
              <a:t> = </a:t>
            </a:r>
            <a:r>
              <a:rPr lang="en-US" i="1" dirty="0" smtClean="0"/>
              <a:t>a</a:t>
            </a:r>
            <a:r>
              <a:rPr lang="en-US" baseline="-25000" dirty="0" smtClean="0"/>
              <a:t>1</a:t>
            </a:r>
            <a:r>
              <a:rPr lang="en-US" i="1" dirty="0" smtClean="0"/>
              <a:t>φ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)+· · ·+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d</a:t>
            </a:r>
            <a:r>
              <a:rPr lang="en-US" i="1" dirty="0" err="1" smtClean="0"/>
              <a:t>φ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d</a:t>
            </a:r>
            <a:r>
              <a:rPr lang="en-US" i="1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This </a:t>
            </a:r>
            <a:r>
              <a:rPr lang="en-US" dirty="0"/>
              <a:t>model is called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 </a:t>
            </a:r>
            <a:r>
              <a:rPr lang="en-US" dirty="0"/>
              <a:t>and it is a popular nonlinear </a:t>
            </a:r>
            <a:r>
              <a:rPr lang="en-US" dirty="0" smtClean="0"/>
              <a:t>regression technique which models the relationship between the response and the feature variables as </a:t>
            </a:r>
            <a:r>
              <a:rPr lang="en-US" dirty="0"/>
              <a:t>an </a:t>
            </a:r>
            <a:r>
              <a:rPr lang="en-US" i="1" dirty="0"/>
              <a:t>p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order polynomial.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using higher-order polynomial </a:t>
            </a:r>
            <a:r>
              <a:rPr lang="en-US" dirty="0" smtClean="0"/>
              <a:t>can involve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 complexity and 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overfitting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Overfitting</a:t>
            </a:r>
            <a:r>
              <a:rPr lang="en-US" dirty="0" smtClean="0"/>
              <a:t> </a:t>
            </a:r>
            <a:r>
              <a:rPr lang="en-US" dirty="0"/>
              <a:t>occurs when a </a:t>
            </a:r>
            <a:r>
              <a:rPr lang="en-US" dirty="0" smtClean="0"/>
              <a:t>model fits </a:t>
            </a:r>
            <a:r>
              <a:rPr lang="en-US" dirty="0"/>
              <a:t>the characteristics of the training data and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loses the capacity to generalize</a:t>
            </a:r>
            <a:r>
              <a:rPr lang="en-US" dirty="0"/>
              <a:t> </a:t>
            </a:r>
            <a:r>
              <a:rPr lang="en-US" dirty="0" smtClean="0"/>
              <a:t>from the </a:t>
            </a:r>
            <a:r>
              <a:rPr lang="en-US" dirty="0"/>
              <a:t>seen to predict the unseen.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9B55-A468-4977-8B43-F866AFE9FCF2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8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8BF2-1734-40D8-A301-6DE0C5B7DE82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4" t="24031" r="16279" b="16434"/>
          <a:stretch/>
        </p:blipFill>
        <p:spPr bwMode="auto">
          <a:xfrm>
            <a:off x="228600" y="1524000"/>
            <a:ext cx="87344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6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6E55-43FD-422A-AB8C-8FF88945F83D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0" t="26667" r="16541" b="18759"/>
          <a:stretch/>
        </p:blipFill>
        <p:spPr bwMode="auto">
          <a:xfrm>
            <a:off x="0" y="1290084"/>
            <a:ext cx="9106394" cy="472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6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240C-4990-43D4-A8E2-37B6858D4BAD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0" t="25426" r="19854" b="10543"/>
          <a:stretch/>
        </p:blipFill>
        <p:spPr bwMode="auto">
          <a:xfrm>
            <a:off x="228600" y="1600200"/>
            <a:ext cx="7559749" cy="4391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9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60A8-CB82-42FE-AE5A-B41AEDDF8DF7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6" t="30233" r="16366" b="27855"/>
          <a:stretch/>
        </p:blipFill>
        <p:spPr bwMode="auto">
          <a:xfrm>
            <a:off x="0" y="1676400"/>
            <a:ext cx="9067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3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922F-E719-4114-B6E1-FEB368FFDD23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4" t="22093" r="10963" b="13354"/>
          <a:stretch/>
        </p:blipFill>
        <p:spPr bwMode="auto">
          <a:xfrm>
            <a:off x="627321" y="1935126"/>
            <a:ext cx="7655442" cy="345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02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AD1A-6021-424C-B193-F5A6ACDA12DF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0" t="23721" r="16279" b="7907"/>
          <a:stretch/>
        </p:blipFill>
        <p:spPr bwMode="auto">
          <a:xfrm>
            <a:off x="533400" y="1447800"/>
            <a:ext cx="8304028" cy="468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19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To study the relation among multiple variables in a dataset, there are </a:t>
            </a:r>
            <a:r>
              <a:rPr lang="en-US" dirty="0" smtClean="0"/>
              <a:t>different options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study the relationship between several variables in a dataset </a:t>
            </a:r>
            <a:r>
              <a:rPr lang="en-US" dirty="0" smtClean="0"/>
              <a:t>by using </a:t>
            </a:r>
            <a:r>
              <a:rPr lang="en-US" dirty="0"/>
              <a:t>the functions </a:t>
            </a:r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heatmap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which allow to calculate a </a:t>
            </a:r>
            <a:r>
              <a:rPr lang="en-US" dirty="0" smtClean="0"/>
              <a:t>correlation matrix </a:t>
            </a:r>
            <a:r>
              <a:rPr lang="en-US" dirty="0"/>
              <a:t>for a dataset and draws a </a:t>
            </a:r>
            <a:r>
              <a:rPr lang="en-US" i="1" dirty="0"/>
              <a:t>heat map </a:t>
            </a:r>
            <a:r>
              <a:rPr lang="en-US" dirty="0"/>
              <a:t>with the correlation values.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heat </a:t>
            </a:r>
            <a:r>
              <a:rPr lang="en-US" dirty="0" smtClean="0"/>
              <a:t>map is a </a:t>
            </a:r>
            <a:r>
              <a:rPr lang="en-US" dirty="0" err="1" smtClean="0"/>
              <a:t>matricial</a:t>
            </a:r>
            <a:r>
              <a:rPr lang="en-US" dirty="0" smtClean="0"/>
              <a:t> </a:t>
            </a:r>
            <a:r>
              <a:rPr lang="en-US" dirty="0"/>
              <a:t>image which helps to interpret the correlations among variables. </a:t>
            </a:r>
            <a:endParaRPr lang="en-US" dirty="0" smtClean="0"/>
          </a:p>
          <a:p>
            <a:r>
              <a:rPr lang="en-US" dirty="0" smtClean="0"/>
              <a:t>For the visualization</a:t>
            </a:r>
            <a:r>
              <a:rPr lang="en-US" dirty="0"/>
              <a:t>, we </a:t>
            </a:r>
            <a:r>
              <a:rPr lang="en-US" dirty="0" smtClean="0"/>
              <a:t>consider six </a:t>
            </a:r>
            <a:r>
              <a:rPr lang="en-US" dirty="0"/>
              <a:t>variables in the Boston </a:t>
            </a:r>
            <a:r>
              <a:rPr lang="en-US" dirty="0" smtClean="0"/>
              <a:t>housing data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CRIM</a:t>
            </a:r>
            <a:r>
              <a:rPr lang="en-US" dirty="0"/>
              <a:t>, per capita crime rate by town; </a:t>
            </a:r>
            <a:endParaRPr lang="en-US" dirty="0" smtClean="0"/>
          </a:p>
          <a:p>
            <a:pPr lvl="1"/>
            <a:r>
              <a:rPr lang="en-US" dirty="0" smtClean="0"/>
              <a:t>INDUS</a:t>
            </a:r>
            <a:r>
              <a:rPr lang="en-US" dirty="0"/>
              <a:t>, proportion of </a:t>
            </a:r>
            <a:r>
              <a:rPr lang="en-US" dirty="0" smtClean="0"/>
              <a:t>non-retail business </a:t>
            </a:r>
            <a:r>
              <a:rPr lang="en-US" dirty="0"/>
              <a:t>acres per town; </a:t>
            </a:r>
            <a:endParaRPr lang="en-US" dirty="0" smtClean="0"/>
          </a:p>
          <a:p>
            <a:pPr lvl="1"/>
            <a:r>
              <a:rPr lang="en-US" dirty="0" smtClean="0"/>
              <a:t>NOX</a:t>
            </a:r>
            <a:r>
              <a:rPr lang="en-US" dirty="0"/>
              <a:t>, nitric oxide concentrations (parts per 10 million); </a:t>
            </a:r>
            <a:endParaRPr lang="en-US" dirty="0" smtClean="0"/>
          </a:p>
          <a:p>
            <a:pPr lvl="1"/>
            <a:r>
              <a:rPr lang="en-US" dirty="0" smtClean="0"/>
              <a:t>RM, average </a:t>
            </a:r>
            <a:r>
              <a:rPr lang="en-US" dirty="0"/>
              <a:t>number of rooms per dwelling; </a:t>
            </a:r>
            <a:endParaRPr lang="en-US" dirty="0" smtClean="0"/>
          </a:p>
          <a:p>
            <a:pPr lvl="1"/>
            <a:r>
              <a:rPr lang="en-US" dirty="0" smtClean="0"/>
              <a:t>AGE</a:t>
            </a:r>
            <a:r>
              <a:rPr lang="en-US" dirty="0"/>
              <a:t>, proportion of owner-occupied </a:t>
            </a:r>
            <a:r>
              <a:rPr lang="en-US" dirty="0" smtClean="0"/>
              <a:t>units built </a:t>
            </a:r>
            <a:r>
              <a:rPr lang="en-US" dirty="0"/>
              <a:t>prior to 1940; and </a:t>
            </a:r>
            <a:endParaRPr lang="en-US" dirty="0" smtClean="0"/>
          </a:p>
          <a:p>
            <a:pPr lvl="1"/>
            <a:r>
              <a:rPr lang="en-US" dirty="0" smtClean="0"/>
              <a:t>LSTAT</a:t>
            </a:r>
            <a:r>
              <a:rPr lang="en-US" dirty="0"/>
              <a:t>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D2775-C660-4AD5-94AD-CA1D819ADC6F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16CAE-B39D-4042-A5E3-042E74A04439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2" t="37348" r="23954" b="11163"/>
          <a:stretch/>
        </p:blipFill>
        <p:spPr bwMode="auto">
          <a:xfrm>
            <a:off x="228600" y="1676400"/>
            <a:ext cx="8534400" cy="4692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1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B1DA-BE97-4694-BFFD-C1A3F8A740E3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23566" r="31890" b="8062"/>
          <a:stretch/>
        </p:blipFill>
        <p:spPr bwMode="auto">
          <a:xfrm>
            <a:off x="457200" y="1219200"/>
            <a:ext cx="8001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4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evaluation of the prediction power of the model with </a:t>
            </a:r>
            <a:r>
              <a:rPr lang="en-US" dirty="0" smtClean="0"/>
              <a:t>new samples</a:t>
            </a:r>
            <a:r>
              <a:rPr lang="en-US" dirty="0"/>
              <a:t>, we </a:t>
            </a:r>
            <a:r>
              <a:rPr lang="en-US" dirty="0" smtClean="0"/>
              <a:t>split the </a:t>
            </a:r>
            <a:r>
              <a:rPr lang="en-US" dirty="0"/>
              <a:t>data into a training set and a testing set, and we compute the linear </a:t>
            </a:r>
            <a:r>
              <a:rPr lang="en-US" dirty="0" smtClean="0"/>
              <a:t>regression score</a:t>
            </a:r>
            <a:r>
              <a:rPr lang="en-US" dirty="0"/>
              <a:t>, which returns the coefficient of determination 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of the prediction. </a:t>
            </a:r>
            <a:endParaRPr lang="en-US" dirty="0" smtClean="0"/>
          </a:p>
          <a:p>
            <a:r>
              <a:rPr lang="en-US" dirty="0" smtClean="0"/>
              <a:t>We can also </a:t>
            </a:r>
            <a:r>
              <a:rPr lang="en-US" dirty="0"/>
              <a:t>calculate the MSE.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90A3-04C3-4A9A-8A54-B8759AB5FD8A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7B17-2367-468C-A1EE-6BDE941CFF2F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31783" r="22383" b="13643"/>
          <a:stretch/>
        </p:blipFill>
        <p:spPr bwMode="auto">
          <a:xfrm>
            <a:off x="228600" y="1447800"/>
            <a:ext cx="88712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04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see that all the coefficients obtained are different from zero, meaning </a:t>
            </a:r>
            <a:r>
              <a:rPr lang="en-US" dirty="0" smtClean="0"/>
              <a:t>that no </a:t>
            </a:r>
            <a:r>
              <a:rPr lang="en-US" dirty="0"/>
              <a:t>variable is discarded. </a:t>
            </a:r>
            <a:endParaRPr lang="en-US" dirty="0" smtClean="0"/>
          </a:p>
          <a:p>
            <a:r>
              <a:rPr lang="en-US" dirty="0" smtClean="0"/>
              <a:t>Next</a:t>
            </a:r>
            <a:r>
              <a:rPr lang="en-US" dirty="0"/>
              <a:t>, we try to build a sparse model to predict the </a:t>
            </a:r>
            <a:r>
              <a:rPr lang="en-US" dirty="0" smtClean="0"/>
              <a:t>price using </a:t>
            </a:r>
            <a:r>
              <a:rPr lang="en-US" dirty="0"/>
              <a:t>the most important factors and discarding the non-informative ones.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do this</a:t>
            </a:r>
            <a:r>
              <a:rPr lang="en-US" dirty="0" smtClean="0"/>
              <a:t>, we </a:t>
            </a:r>
            <a:r>
              <a:rPr lang="en-US" dirty="0"/>
              <a:t>can create a LASSO </a:t>
            </a:r>
            <a:r>
              <a:rPr lang="en-US" dirty="0" err="1"/>
              <a:t>regressor</a:t>
            </a:r>
            <a:r>
              <a:rPr lang="en-US" dirty="0"/>
              <a:t>, forcing zero coefficients.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74E7-86DA-4996-BE0D-3576C886360B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0133-F963-415B-8777-79F12CDECCA3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3" t="26666" r="16220" b="14419"/>
          <a:stretch/>
        </p:blipFill>
        <p:spPr bwMode="auto">
          <a:xfrm>
            <a:off x="533400" y="1447800"/>
            <a:ext cx="8357190" cy="404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7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now be seen that the result of the model fitting for a set of sparse </a:t>
            </a:r>
            <a:r>
              <a:rPr lang="en-US" dirty="0" smtClean="0"/>
              <a:t>coefficients is </a:t>
            </a:r>
            <a:r>
              <a:rPr lang="en-US" dirty="0"/>
              <a:t>much better than before (using all the variables), with the score increasing </a:t>
            </a:r>
            <a:r>
              <a:rPr lang="en-US" dirty="0" smtClean="0"/>
              <a:t>from −</a:t>
            </a:r>
            <a:r>
              <a:rPr lang="en-US" dirty="0"/>
              <a:t>2.24 to 0.5.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demonstrates that four of the initial variables are not </a:t>
            </a:r>
            <a:r>
              <a:rPr lang="en-US" dirty="0" smtClean="0"/>
              <a:t>important for </a:t>
            </a:r>
            <a:r>
              <a:rPr lang="en-US" dirty="0"/>
              <a:t>the prediction and in fact they confuse the </a:t>
            </a:r>
            <a:r>
              <a:rPr lang="en-US" dirty="0" err="1"/>
              <a:t>regressor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1B91-24FB-45C9-BCBD-065E30AF6B5B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7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D82-6FB2-4136-9AF9-B377D14E16EF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 t="24031" r="20727" b="6202"/>
          <a:stretch/>
        </p:blipFill>
        <p:spPr bwMode="auto">
          <a:xfrm>
            <a:off x="0" y="509839"/>
            <a:ext cx="9055395" cy="592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C9076-6D52-4062-BBD2-44BF800E3605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13559" r="6033" b="6600"/>
          <a:stretch/>
        </p:blipFill>
        <p:spPr bwMode="auto">
          <a:xfrm>
            <a:off x="304800" y="1371600"/>
            <a:ext cx="856096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6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Target versus predicted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16EE-762E-41A1-9B17-4B65C32C29C2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0" t="34108" r="21076" b="10542"/>
          <a:stretch/>
        </p:blipFill>
        <p:spPr bwMode="auto">
          <a:xfrm>
            <a:off x="0" y="1264698"/>
            <a:ext cx="9317665" cy="487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8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0A17-3754-4FCE-9C24-49C1BF707DB6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1" t="57985" r="27878" b="14108"/>
          <a:stretch/>
        </p:blipFill>
        <p:spPr bwMode="auto">
          <a:xfrm>
            <a:off x="76200" y="1600200"/>
            <a:ext cx="9036805" cy="253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57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Logistic regression </a:t>
            </a:r>
            <a:r>
              <a:rPr lang="en-US" dirty="0"/>
              <a:t>is a type of model of </a:t>
            </a:r>
            <a:r>
              <a:rPr lang="en-US" dirty="0" smtClean="0"/>
              <a:t>probabilistic </a:t>
            </a:r>
            <a:r>
              <a:rPr lang="en-US" dirty="0"/>
              <a:t>statistical classification. </a:t>
            </a:r>
            <a:endParaRPr lang="en-US" dirty="0" smtClean="0"/>
          </a:p>
          <a:p>
            <a:r>
              <a:rPr lang="en-US" dirty="0" smtClean="0"/>
              <a:t>It is used </a:t>
            </a:r>
            <a:r>
              <a:rPr lang="en-US" dirty="0"/>
              <a:t>as a binary model to predict a binary response, the outcome of a </a:t>
            </a:r>
            <a:r>
              <a:rPr lang="en-US" dirty="0" smtClean="0"/>
              <a:t>categorical dependent </a:t>
            </a:r>
            <a:r>
              <a:rPr lang="en-US" dirty="0"/>
              <a:t>variable (i.e., a class label), based on one or more variables.</a:t>
            </a:r>
          </a:p>
          <a:p>
            <a:r>
              <a:rPr lang="en-US" dirty="0"/>
              <a:t>The form of the logistic </a:t>
            </a:r>
            <a:r>
              <a:rPr lang="en-US" dirty="0" smtClean="0"/>
              <a:t>function or sigmoid function </a:t>
            </a:r>
            <a:r>
              <a:rPr lang="en-US" dirty="0"/>
              <a:t>is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75CAB-124A-4CE1-B6FB-B16E27E50EC5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2" t="33726" r="21118" b="27059"/>
          <a:stretch/>
        </p:blipFill>
        <p:spPr bwMode="auto">
          <a:xfrm>
            <a:off x="2362200" y="4944814"/>
            <a:ext cx="3124200" cy="99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3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1165-22CC-4B22-9A79-03E515348316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 t="31372" r="17236" b="6039"/>
          <a:stretch/>
        </p:blipFill>
        <p:spPr bwMode="auto">
          <a:xfrm>
            <a:off x="1459479" y="181510"/>
            <a:ext cx="6236721" cy="3095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6" t="23999" r="15559" b="7138"/>
          <a:stretch/>
        </p:blipFill>
        <p:spPr bwMode="auto">
          <a:xfrm>
            <a:off x="1447800" y="3307857"/>
            <a:ext cx="6324600" cy="3369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3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Logistic Regression: Example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Practical Case: Winning or Losing Football Team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number of goals makes a football team the </a:t>
            </a:r>
            <a:r>
              <a:rPr lang="en-US" dirty="0" smtClean="0"/>
              <a:t>winner or </a:t>
            </a:r>
            <a:r>
              <a:rPr lang="en-US" dirty="0"/>
              <a:t>the loser?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concretely, we want to predict victory or defeat in a </a:t>
            </a:r>
            <a:r>
              <a:rPr lang="en-US" dirty="0" smtClean="0"/>
              <a:t>football match </a:t>
            </a:r>
            <a:r>
              <a:rPr lang="en-US" dirty="0"/>
              <a:t>when we are given the number of goals a team scores.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do this we </a:t>
            </a:r>
            <a:r>
              <a:rPr lang="en-US" dirty="0" smtClean="0"/>
              <a:t>consider the </a:t>
            </a:r>
            <a:r>
              <a:rPr lang="en-US" dirty="0"/>
              <a:t>set of results of the football matches from the Spanish league5 and we build </a:t>
            </a:r>
            <a:r>
              <a:rPr lang="en-US" dirty="0" smtClean="0"/>
              <a:t>a classification </a:t>
            </a:r>
            <a:r>
              <a:rPr lang="en-US" dirty="0"/>
              <a:t>model with 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8104-6966-41B3-88CB-F280A3EB8EEB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We </a:t>
            </a:r>
            <a:r>
              <a:rPr lang="en-US" dirty="0"/>
              <a:t>first read the data file in a DataFrame and select the following </a:t>
            </a:r>
            <a:r>
              <a:rPr lang="en-US" dirty="0" smtClean="0"/>
              <a:t>columns in </a:t>
            </a:r>
            <a:r>
              <a:rPr lang="en-US" dirty="0"/>
              <a:t>a new DataFrame: </a:t>
            </a:r>
          </a:p>
          <a:p>
            <a:pPr lvl="1"/>
            <a:r>
              <a:rPr lang="en-US" dirty="0" err="1" smtClean="0"/>
              <a:t>HomeTeam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err="1" smtClean="0"/>
              <a:t>AwayTeam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FTHG </a:t>
            </a:r>
            <a:r>
              <a:rPr lang="en-US" dirty="0"/>
              <a:t>(home team goals), </a:t>
            </a:r>
            <a:endParaRPr lang="en-US" dirty="0" smtClean="0"/>
          </a:p>
          <a:p>
            <a:pPr lvl="1"/>
            <a:r>
              <a:rPr lang="en-US" dirty="0" smtClean="0"/>
              <a:t>FTAG (</a:t>
            </a:r>
            <a:r>
              <a:rPr lang="en-US" dirty="0"/>
              <a:t>away team goals), and </a:t>
            </a:r>
            <a:endParaRPr lang="en-US" dirty="0" smtClean="0"/>
          </a:p>
          <a:p>
            <a:pPr lvl="1"/>
            <a:r>
              <a:rPr lang="en-US" dirty="0" smtClean="0"/>
              <a:t>FTR </a:t>
            </a:r>
            <a:r>
              <a:rPr lang="en-US" dirty="0"/>
              <a:t>(H=home win, D=draw, A=away win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X:  a </a:t>
            </a:r>
            <a:r>
              <a:rPr lang="en-US" i="1" dirty="0"/>
              <a:t>d</a:t>
            </a:r>
            <a:r>
              <a:rPr lang="en-US" dirty="0"/>
              <a:t>-dimensional vector of variables with all the scores, </a:t>
            </a:r>
            <a:r>
              <a:rPr lang="en-US" b="1" dirty="0"/>
              <a:t>x</a:t>
            </a:r>
            <a:r>
              <a:rPr lang="en-US" dirty="0"/>
              <a:t>, and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y: a </a:t>
            </a:r>
            <a:r>
              <a:rPr lang="en-US" dirty="0"/>
              <a:t>binary </a:t>
            </a:r>
            <a:r>
              <a:rPr lang="en-US" dirty="0" smtClean="0"/>
              <a:t>response indicating </a:t>
            </a:r>
            <a:r>
              <a:rPr lang="en-US" dirty="0"/>
              <a:t>victory or defeat, </a:t>
            </a:r>
            <a:r>
              <a:rPr lang="en-US" b="1" dirty="0"/>
              <a:t>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that, we create two extra columns containing </a:t>
            </a:r>
            <a:r>
              <a:rPr lang="en-US" dirty="0" smtClean="0"/>
              <a:t>W the </a:t>
            </a:r>
            <a:r>
              <a:rPr lang="en-US" dirty="0"/>
              <a:t>number of goals of the winning team and L the number of goals of the </a:t>
            </a:r>
            <a:r>
              <a:rPr lang="en-US" dirty="0" smtClean="0"/>
              <a:t>losing team </a:t>
            </a:r>
            <a:r>
              <a:rPr lang="en-US" dirty="0"/>
              <a:t>and we concatenate these data. </a:t>
            </a:r>
            <a:endParaRPr lang="en-US" dirty="0" smtClean="0"/>
          </a:p>
          <a:p>
            <a:r>
              <a:rPr lang="en-US" dirty="0" smtClean="0"/>
              <a:t>Finally</a:t>
            </a:r>
            <a:r>
              <a:rPr lang="en-US" dirty="0"/>
              <a:t>, we can compute and visualize a </a:t>
            </a:r>
            <a:r>
              <a:rPr lang="en-US" dirty="0" smtClean="0"/>
              <a:t>logistic regression </a:t>
            </a:r>
            <a:r>
              <a:rPr lang="en-US" dirty="0"/>
              <a:t>model to predict the discrete value (victory or defeat) using these data.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BD65-30BC-4D43-84DE-B8E832765C13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6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DAEC-A764-4580-9C07-F305AF61523B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3" t="23214" r="27647" b="6040"/>
          <a:stretch/>
        </p:blipFill>
        <p:spPr bwMode="auto">
          <a:xfrm>
            <a:off x="594359" y="81579"/>
            <a:ext cx="796197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62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877C-59AC-4520-A526-B76EE37386C8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3" t="23101" r="16977" b="10543"/>
          <a:stretch/>
        </p:blipFill>
        <p:spPr bwMode="auto">
          <a:xfrm>
            <a:off x="304800" y="1447800"/>
            <a:ext cx="8229601" cy="455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6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Synonyms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dirty="0"/>
              <a:t>Independent </a:t>
            </a:r>
            <a:r>
              <a:rPr lang="en-US" dirty="0" smtClean="0"/>
              <a:t>variable  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regressors,“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/>
              <a:t>controlled variable,”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/>
              <a:t>manipulated variable,”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/>
              <a:t>explanatory variable,”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/>
              <a:t>exposure variable</a:t>
            </a:r>
            <a:r>
              <a:rPr lang="en-US" dirty="0" smtClean="0"/>
              <a:t>,”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input variable.”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Dependent variable  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response variable,”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regressand</a:t>
            </a:r>
            <a:r>
              <a:rPr lang="en-US" dirty="0"/>
              <a:t>,”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/>
              <a:t>measured variable,”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/>
              <a:t>observed variable,”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/>
              <a:t>responding variable,”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/>
              <a:t>explained variable,”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/>
              <a:t>outcome variable,”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/>
              <a:t>experimental variable</a:t>
            </a:r>
            <a:r>
              <a:rPr lang="en-US" dirty="0" smtClean="0"/>
              <a:t>,” 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output variable.”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FF39-5FF5-4D5E-928A-EB4C905857B5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Practical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In </a:t>
            </a:r>
            <a:r>
              <a:rPr lang="en-US" dirty="0"/>
              <a:t>these practical cases, we solve different questions </a:t>
            </a:r>
            <a:r>
              <a:rPr lang="en-US" dirty="0" smtClean="0"/>
              <a:t>regarding</a:t>
            </a:r>
          </a:p>
          <a:p>
            <a:pPr lvl="1"/>
            <a:r>
              <a:rPr lang="en-US" dirty="0" smtClean="0"/>
              <a:t> the </a:t>
            </a:r>
            <a:r>
              <a:rPr lang="en-US" dirty="0"/>
              <a:t>behavior of the data,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prediction of data values (continuous or discrete), </a:t>
            </a:r>
            <a:r>
              <a:rPr lang="en-US" dirty="0" smtClean="0"/>
              <a:t>and the </a:t>
            </a:r>
            <a:r>
              <a:rPr lang="en-US" dirty="0"/>
              <a:t>importance of variables for the model. </a:t>
            </a:r>
            <a:endParaRPr lang="en-US" dirty="0" smtClean="0"/>
          </a:p>
          <a:p>
            <a:r>
              <a:rPr lang="en-US" dirty="0" smtClean="0"/>
              <a:t>Case_01: there is </a:t>
            </a:r>
            <a:r>
              <a:rPr lang="en-US" dirty="0"/>
              <a:t>a decreasing tendency in the sea ice extent over the years, and we also </a:t>
            </a:r>
            <a:r>
              <a:rPr lang="en-US" dirty="0" smtClean="0"/>
              <a:t>predicted the </a:t>
            </a:r>
            <a:r>
              <a:rPr lang="en-US" dirty="0"/>
              <a:t>amount of ice for the next 20 years. </a:t>
            </a:r>
            <a:endParaRPr lang="en-US" dirty="0" smtClean="0"/>
          </a:p>
          <a:p>
            <a:r>
              <a:rPr lang="en-US" dirty="0" smtClean="0"/>
              <a:t>Case_02: </a:t>
            </a:r>
            <a:r>
              <a:rPr lang="en-US" dirty="0"/>
              <a:t>we predicted the </a:t>
            </a:r>
            <a:r>
              <a:rPr lang="en-US" dirty="0" smtClean="0"/>
              <a:t>price of </a:t>
            </a:r>
            <a:r>
              <a:rPr lang="en-US" dirty="0"/>
              <a:t>a market given a set of attributes and distinguished which of the attributes </a:t>
            </a:r>
            <a:r>
              <a:rPr lang="en-US" dirty="0" smtClean="0"/>
              <a:t>were more </a:t>
            </a:r>
            <a:r>
              <a:rPr lang="en-US" dirty="0"/>
              <a:t>important in the prediction. 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presented a useful way to </a:t>
            </a:r>
            <a:r>
              <a:rPr lang="en-US" dirty="0" smtClean="0"/>
              <a:t>show the </a:t>
            </a:r>
            <a:r>
              <a:rPr lang="en-US" dirty="0"/>
              <a:t>correlation between pairs of variables, as well as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way to plot the </a:t>
            </a:r>
            <a:r>
              <a:rPr lang="en-US" dirty="0" smtClean="0"/>
              <a:t>relationship between </a:t>
            </a:r>
            <a:r>
              <a:rPr lang="en-US" dirty="0"/>
              <a:t>pairs of variables. </a:t>
            </a:r>
            <a:endParaRPr lang="en-US" dirty="0" smtClean="0"/>
          </a:p>
          <a:p>
            <a:r>
              <a:rPr lang="en-US" dirty="0" smtClean="0"/>
              <a:t>Case_03: </a:t>
            </a:r>
            <a:r>
              <a:rPr lang="en-US" dirty="0"/>
              <a:t>we faced the problem of </a:t>
            </a:r>
            <a:r>
              <a:rPr lang="en-US" dirty="0" smtClean="0"/>
              <a:t>predicting victory </a:t>
            </a:r>
            <a:r>
              <a:rPr lang="en-US" dirty="0"/>
              <a:t>or defeat in a football match given the score of a team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posed this </a:t>
            </a:r>
            <a:r>
              <a:rPr lang="en-US" dirty="0" smtClean="0"/>
              <a:t>problem as </a:t>
            </a:r>
            <a:r>
              <a:rPr lang="en-US" dirty="0"/>
              <a:t>a classification problem and solved it using a logistic regression model; and </a:t>
            </a:r>
            <a:endParaRPr lang="en-US" dirty="0" smtClean="0"/>
          </a:p>
          <a:p>
            <a:pPr lvl="1"/>
            <a:r>
              <a:rPr lang="en-US" dirty="0" smtClean="0"/>
              <a:t>we estimated </a:t>
            </a:r>
            <a:r>
              <a:rPr lang="en-US" dirty="0"/>
              <a:t>the minimum number of goals a team has to score to win.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9D37-5673-4F99-AA70-0C12EB675ED2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280" y="101455"/>
            <a:ext cx="6661441" cy="6661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A3692-792B-470E-9502-1CC6108C3826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Types of regression model based on number of variables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0EA1-8977-4260-8679-B7CF9B19F39F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94" y="1288247"/>
            <a:ext cx="8563013" cy="428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96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types of regression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429-A9B8-454B-BFED-F923A1A784DA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61" y="1564897"/>
            <a:ext cx="9177122" cy="372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2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0E0E3-0539-4116-8B21-5784017B100A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352550"/>
            <a:ext cx="50006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432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8020-761A-4122-9468-3264560888F2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77" y="1325730"/>
            <a:ext cx="8077446" cy="4846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3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46ACE-AA0F-4D12-972F-0DEC6A9A72F1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8" y="1341021"/>
            <a:ext cx="8559964" cy="513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2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CE5E-A6C7-49A2-9655-CB50708A447E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07" y="1542603"/>
            <a:ext cx="7545587" cy="377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53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quantifies the relationship among variable.</a:t>
            </a:r>
          </a:p>
          <a:p>
            <a:r>
              <a:rPr lang="en-US" dirty="0" smtClean="0"/>
              <a:t>There are at least one dependent and at least one independent variable.</a:t>
            </a:r>
          </a:p>
          <a:p>
            <a:r>
              <a:rPr lang="en-US" dirty="0" smtClean="0"/>
              <a:t>Effects on dependent variable due to change in independent variable are measured.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FB48-B052-4C37-A07E-D5C3FEA83CBF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33400" y="2514600"/>
            <a:ext cx="7543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you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0C33-6E79-4947-AE1A-35FC515E61B4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1C8C-47A9-4D7D-8918-821C99BB57A7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fad-stat-</a:t>
            </a:r>
            <a:r>
              <a:rPr lang="en-US" dirty="0" err="1" smtClean="0"/>
              <a:t>ju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21658"/>
              </p:ext>
            </p:extLst>
          </p:nvPr>
        </p:nvGraphicFramePr>
        <p:xfrm>
          <a:off x="533399" y="1524000"/>
          <a:ext cx="7848601" cy="3962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205"/>
                <a:gridCol w="2737198"/>
                <a:gridCol w="2737198"/>
              </a:tblGrid>
              <a:tr h="9323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Regression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Dependent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Independent</a:t>
                      </a:r>
                      <a:endParaRPr lang="en-US" sz="2800" dirty="0"/>
                    </a:p>
                  </a:txBody>
                  <a:tcPr/>
                </a:tc>
              </a:tr>
              <a:tr h="9323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Simple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One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One</a:t>
                      </a:r>
                      <a:endParaRPr lang="en-US" sz="2800" dirty="0"/>
                    </a:p>
                  </a:txBody>
                  <a:tcPr/>
                </a:tc>
              </a:tr>
              <a:tr h="1017023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Multiple 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One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More than</a:t>
                      </a:r>
                      <a:r>
                        <a:rPr lang="en-US" sz="2800" baseline="0" dirty="0" smtClean="0"/>
                        <a:t> one</a:t>
                      </a:r>
                      <a:endParaRPr lang="en-US" sz="2800" dirty="0"/>
                    </a:p>
                  </a:txBody>
                  <a:tcPr/>
                </a:tc>
              </a:tr>
              <a:tr h="10806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Multivariate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More than one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One</a:t>
                      </a:r>
                      <a:r>
                        <a:rPr lang="en-US" sz="2800" baseline="0" dirty="0" smtClean="0"/>
                        <a:t> or more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89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Research Questions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2578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en-US" dirty="0" smtClean="0"/>
              <a:t> does </a:t>
            </a:r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volume </a:t>
            </a:r>
            <a:r>
              <a:rPr lang="en-US" dirty="0"/>
              <a:t>change with changes in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</a:t>
            </a:r>
            <a:r>
              <a:rPr lang="en-US" dirty="0"/>
              <a:t>?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volume </a:t>
            </a:r>
            <a:r>
              <a:rPr lang="en-US" dirty="0"/>
              <a:t>affected by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</a:t>
            </a:r>
            <a:r>
              <a:rPr lang="en-US" dirty="0"/>
              <a:t>?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en-US" dirty="0" smtClean="0"/>
              <a:t> </a:t>
            </a:r>
            <a:r>
              <a:rPr lang="en-US" dirty="0"/>
              <a:t>does the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 of a book </a:t>
            </a:r>
            <a:r>
              <a:rPr lang="en-US" dirty="0"/>
              <a:t>affect its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</a:t>
            </a:r>
            <a:r>
              <a:rPr lang="en-US" dirty="0"/>
              <a:t>? </a:t>
            </a:r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en-US" dirty="0"/>
              <a:t> does the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amount of a drug absorbed </a:t>
            </a:r>
            <a:r>
              <a:rPr lang="en-US" dirty="0"/>
              <a:t>vary with the patient’s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weight</a:t>
            </a:r>
            <a:r>
              <a:rPr lang="en-US" dirty="0"/>
              <a:t>; and  does this relationship depend on blood pressure? </a:t>
            </a:r>
          </a:p>
          <a:p>
            <a:r>
              <a:rPr lang="en-US" b="1" dirty="0">
                <a:solidFill>
                  <a:srgbClr val="FF0000"/>
                </a:solidFill>
              </a:rPr>
              <a:t>How</a:t>
            </a:r>
            <a:r>
              <a:rPr lang="en-US" dirty="0"/>
              <a:t> many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customers </a:t>
            </a:r>
            <a:r>
              <a:rPr lang="en-US" dirty="0"/>
              <a:t>can I expect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today</a:t>
            </a:r>
            <a:r>
              <a:rPr lang="en-US" dirty="0"/>
              <a:t>?</a:t>
            </a:r>
          </a:p>
          <a:p>
            <a:r>
              <a:rPr lang="en-US" dirty="0"/>
              <a:t>At </a:t>
            </a:r>
            <a:r>
              <a:rPr lang="en-US" b="1" dirty="0">
                <a:solidFill>
                  <a:srgbClr val="FF0000"/>
                </a:solidFill>
              </a:rPr>
              <a:t>what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r>
              <a:rPr lang="en-US" dirty="0"/>
              <a:t> should I go home to avoid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traffic jams</a:t>
            </a:r>
            <a:r>
              <a:rPr lang="en-US" dirty="0"/>
              <a:t>? </a:t>
            </a:r>
          </a:p>
          <a:p>
            <a:r>
              <a:rPr lang="en-US" b="1" dirty="0">
                <a:solidFill>
                  <a:srgbClr val="FF0000"/>
                </a:solidFill>
              </a:rPr>
              <a:t>What</a:t>
            </a:r>
            <a:r>
              <a:rPr lang="en-US" dirty="0"/>
              <a:t> is the chance of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rain</a:t>
            </a:r>
            <a:r>
              <a:rPr lang="en-US" dirty="0"/>
              <a:t> on the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two Mondays</a:t>
            </a:r>
            <a:r>
              <a:rPr lang="en-US" dirty="0"/>
              <a:t>; and what is the expected 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en-US" dirty="0"/>
              <a:t>?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C57B-F756-4D00-A9A7-8C68F2F823DC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5257800"/>
          </a:xfrm>
        </p:spPr>
        <p:txBody>
          <a:bodyPr>
            <a:normAutofit/>
          </a:bodyPr>
          <a:lstStyle/>
          <a:p>
            <a:r>
              <a:rPr lang="en-US" i="1" u="sng" dirty="0" smtClean="0"/>
              <a:t>response </a:t>
            </a:r>
            <a:r>
              <a:rPr lang="en-US" u="sng" dirty="0" smtClean="0"/>
              <a:t>can be expressed </a:t>
            </a:r>
            <a:r>
              <a:rPr lang="en-US" u="sng" dirty="0"/>
              <a:t>as a combination of one or more (independent) </a:t>
            </a:r>
            <a:r>
              <a:rPr lang="en-US" i="1" u="sng" dirty="0" smtClean="0"/>
              <a:t>variables</a:t>
            </a:r>
            <a:r>
              <a:rPr lang="en-US" dirty="0" smtClean="0"/>
              <a:t>. </a:t>
            </a:r>
            <a:endParaRPr lang="en-US" dirty="0"/>
          </a:p>
          <a:p>
            <a:r>
              <a:rPr lang="en-US" smtClean="0"/>
              <a:t>This </a:t>
            </a:r>
            <a:r>
              <a:rPr lang="en-US" dirty="0"/>
              <a:t>process involves the transition </a:t>
            </a:r>
            <a:r>
              <a:rPr lang="en-US" i="1" dirty="0"/>
              <a:t>from </a:t>
            </a:r>
            <a:r>
              <a:rPr lang="en-US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to model</a:t>
            </a:r>
            <a:r>
              <a:rPr lang="en-US" dirty="0"/>
              <a:t>. </a:t>
            </a:r>
          </a:p>
          <a:p>
            <a:r>
              <a:rPr lang="en-US" dirty="0" smtClean="0"/>
              <a:t>Regression </a:t>
            </a:r>
            <a:r>
              <a:rPr lang="en-US" dirty="0"/>
              <a:t>model can be useful in different </a:t>
            </a:r>
            <a:r>
              <a:rPr lang="en-US" dirty="0" smtClean="0"/>
              <a:t>tasks:</a:t>
            </a:r>
            <a:endParaRPr lang="en-US" dirty="0"/>
          </a:p>
          <a:p>
            <a:pPr lvl="1"/>
            <a:r>
              <a:rPr lang="en-US" dirty="0"/>
              <a:t>(1) </a:t>
            </a:r>
            <a:r>
              <a:rPr lang="en-US" b="1" u="sng" dirty="0"/>
              <a:t>analyzing the behavior </a:t>
            </a:r>
            <a:r>
              <a:rPr lang="en-US" dirty="0"/>
              <a:t>of data (the relation between the response and the variables), </a:t>
            </a:r>
          </a:p>
          <a:p>
            <a:pPr lvl="1"/>
            <a:r>
              <a:rPr lang="en-US" dirty="0"/>
              <a:t>(2) </a:t>
            </a:r>
            <a:r>
              <a:rPr lang="en-US" b="1" u="sng" dirty="0"/>
              <a:t>predicting data values </a:t>
            </a:r>
            <a:r>
              <a:rPr lang="en-US" dirty="0"/>
              <a:t>(whether continuous or discrete), and </a:t>
            </a:r>
          </a:p>
          <a:p>
            <a:pPr lvl="1"/>
            <a:r>
              <a:rPr lang="en-US" dirty="0"/>
              <a:t>(3) </a:t>
            </a:r>
            <a:r>
              <a:rPr lang="en-US" b="1" u="sng" dirty="0"/>
              <a:t>finding important variables </a:t>
            </a:r>
            <a:r>
              <a:rPr lang="en-US" dirty="0"/>
              <a:t>for the model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0A719-FBCC-4134-A796-AEB3AA21B19E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Assumptions of Linear Regression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Linearity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Homoscedasticity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Independence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Normality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 Multicollinearity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D06C-2A69-4E07-978B-5DECD8D2F585}" type="datetime4">
              <a:rPr lang="en-US" smtClean="0"/>
              <a:t>October 13,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fad-stat-ju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33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12217</TotalTime>
  <Words>1751</Words>
  <Application>Microsoft Office PowerPoint</Application>
  <PresentationFormat>On-screen Show (4:3)</PresentationFormat>
  <Paragraphs>443</Paragraphs>
  <Slides>57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Introduction to Data Science  with Python</vt:lpstr>
      <vt:lpstr>Outlines</vt:lpstr>
      <vt:lpstr>PowerPoint Presentation</vt:lpstr>
      <vt:lpstr>PowerPoint Presentation</vt:lpstr>
      <vt:lpstr>PowerPoint Presentation</vt:lpstr>
      <vt:lpstr>PowerPoint Presentation</vt:lpstr>
      <vt:lpstr>Research Questions</vt:lpstr>
      <vt:lpstr>Regression Model</vt:lpstr>
      <vt:lpstr>Assumptions of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Linear Regression</vt:lpstr>
      <vt:lpstr>PowerPoint Presentation</vt:lpstr>
      <vt:lpstr>PowerPoint Presentation</vt:lpstr>
      <vt:lpstr>PowerPoint Presentation</vt:lpstr>
      <vt:lpstr>Best Fitted Line?</vt:lpstr>
      <vt:lpstr>Ordinary Least Square Method</vt:lpstr>
      <vt:lpstr>Coefficients of SLR Model</vt:lpstr>
      <vt:lpstr>OLS to SLR Model</vt:lpstr>
      <vt:lpstr>Practical Case: Sea Ice Data and Climate Change</vt:lpstr>
      <vt:lpstr>PowerPoint Presentation</vt:lpstr>
      <vt:lpstr>Different Types of Regression Model</vt:lpstr>
      <vt:lpstr>Sparse Model</vt:lpstr>
      <vt:lpstr>Example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True Target versus predicted target</vt:lpstr>
      <vt:lpstr>PowerPoint Presentation</vt:lpstr>
      <vt:lpstr>Logistic Regression</vt:lpstr>
      <vt:lpstr>Logistic Function</vt:lpstr>
      <vt:lpstr>Logistic Regression: Example </vt:lpstr>
      <vt:lpstr>PowerPoint Presentation</vt:lpstr>
      <vt:lpstr>PowerPoint Presentation</vt:lpstr>
      <vt:lpstr>PowerPoint Presentation</vt:lpstr>
      <vt:lpstr>Synonyms</vt:lpstr>
      <vt:lpstr>Three Practical Cases</vt:lpstr>
      <vt:lpstr>Types of regression model based on number of variables</vt:lpstr>
      <vt:lpstr>Different types of regression model</vt:lpstr>
      <vt:lpstr>Regression algorithms</vt:lpstr>
      <vt:lpstr>Logistic Regression</vt:lpstr>
      <vt:lpstr>Polynomial Regression</vt:lpstr>
      <vt:lpstr>Linear Regression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with Python</dc:title>
  <dc:creator>ASUS</dc:creator>
  <cp:lastModifiedBy>ASUS</cp:lastModifiedBy>
  <cp:revision>783</cp:revision>
  <dcterms:created xsi:type="dcterms:W3CDTF">2006-08-16T00:00:00Z</dcterms:created>
  <dcterms:modified xsi:type="dcterms:W3CDTF">2023-10-13T15:03:47Z</dcterms:modified>
</cp:coreProperties>
</file>